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583" r:id="rId4"/>
    <p:sldId id="600" r:id="rId5"/>
    <p:sldId id="606" r:id="rId6"/>
    <p:sldId id="602" r:id="rId7"/>
    <p:sldId id="604" r:id="rId8"/>
    <p:sldId id="603" r:id="rId9"/>
    <p:sldId id="605" r:id="rId10"/>
    <p:sldId id="584" r:id="rId11"/>
    <p:sldId id="607" r:id="rId12"/>
    <p:sldId id="585" r:id="rId13"/>
    <p:sldId id="562" r:id="rId14"/>
    <p:sldId id="554" r:id="rId15"/>
    <p:sldId id="599"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83"/>
            <p14:sldId id="600"/>
            <p14:sldId id="606"/>
            <p14:sldId id="602"/>
            <p14:sldId id="604"/>
            <p14:sldId id="603"/>
            <p14:sldId id="605"/>
            <p14:sldId id="584"/>
            <p14:sldId id="607"/>
            <p14:sldId id="585"/>
            <p14:sldId id="562"/>
            <p14:sldId id="554"/>
            <p14:sldId id="599"/>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47"/>
    <a:srgbClr val="996633"/>
    <a:srgbClr val="FF9900"/>
    <a:srgbClr val="FF7F7F"/>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4" autoAdjust="0"/>
    <p:restoredTop sz="94660"/>
  </p:normalViewPr>
  <p:slideViewPr>
    <p:cSldViewPr>
      <p:cViewPr varScale="1">
        <p:scale>
          <a:sx n="109" d="100"/>
          <a:sy n="109" d="100"/>
        </p:scale>
        <p:origin x="1098" y="12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120" d="100"/>
          <a:sy n="120" d="100"/>
        </p:scale>
        <p:origin x="-2166" y="-90"/>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2024-09-10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9/10/2024</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5436096" y="5576753"/>
            <a:ext cx="3528392"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a:t>
            </a:r>
            <a:r>
              <a:rPr lang="en-US" sz="1100" b="0" kern="0" baseline="0" dirty="0" smtClean="0">
                <a:solidFill>
                  <a:srgbClr val="FFFFFF"/>
                </a:solidFill>
                <a:latin typeface="Georgia" panose="02040502050405020303" pitchFamily="18" charset="0"/>
                <a:ea typeface="ＭＳ Ｐゴシック" charset="-128"/>
                <a:cs typeface="Arial" pitchFamily="34" charset="0"/>
              </a:rPr>
              <a:t> </a:t>
            </a:r>
            <a:r>
              <a:rPr lang="en-US" sz="1100" b="0" kern="0" baseline="0" dirty="0" err="1" smtClean="0">
                <a:solidFill>
                  <a:srgbClr val="FFFFFF"/>
                </a:solidFill>
                <a:latin typeface="Georgia" panose="02040502050405020303" pitchFamily="18" charset="0"/>
                <a:ea typeface="ＭＳ Ｐゴシック" charset="-128"/>
                <a:cs typeface="Arial" pitchFamily="34" charset="0"/>
              </a:rPr>
              <a:t>Dietl</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smtClean="0">
              <a:solidFill>
                <a:srgbClr val="FFFFFF"/>
              </a:solidFill>
              <a:latin typeface="Georgia" panose="02040502050405020303" pitchFamily="18" charset="0"/>
              <a:ea typeface="ＭＳ Ｐゴシック" charset="-128"/>
            </a:endParaRP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2020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Hiren Patel and Werner </a:t>
            </a:r>
            <a:r>
              <a:rPr lang="en-CA" sz="850" dirty="0" err="1" smtClean="0">
                <a:solidFill>
                  <a:srgbClr val="FFFFFF"/>
                </a:solidFill>
                <a:latin typeface="Georgia" panose="02040502050405020303" pitchFamily="18" charset="0"/>
                <a:ea typeface="ＭＳ Ｐゴシック" charset="-128"/>
              </a:rPr>
              <a:t>Dietl</a:t>
            </a:r>
            <a:r>
              <a:rPr lang="en-CA" sz="850" dirty="0" smtClean="0">
                <a:solidFill>
                  <a:srgbClr val="FFFFFF"/>
                </a:solidFill>
                <a:latin typeface="Georgia" panose="02040502050405020303" pitchFamily="18" charset="0"/>
                <a:ea typeface="ＭＳ Ｐゴシック" charset="-128"/>
              </a:rPr>
              <a:t>. </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131841" y="7286"/>
            <a:ext cx="5616624"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Initialization of and assignment to local variables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lgn="l">
              <a:buFont typeface="Arial" panose="020B0604020202020204" pitchFamily="34" charset="0"/>
              <a:buChar char="•"/>
              <a:defRPr sz="2000"/>
            </a:lvl1pPr>
            <a:lvl2pPr algn="l">
              <a:defRPr sz="1900"/>
            </a:lvl2pPr>
            <a:lvl3pPr algn="l">
              <a:defRPr sz="1800"/>
            </a:lvl3pPr>
            <a:lvl4pPr algn="l">
              <a:defRPr sz="1700"/>
            </a:lvl4pPr>
            <a:lvl5pPr algn="l">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Local_variab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Initialization of and assignment to local variables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p:txBody>
          <a:bodyPr/>
          <a:lstStyle/>
          <a:p>
            <a:r>
              <a:rPr lang="en-US" dirty="0" smtClean="0"/>
              <a:t>A local variable, once declared and initialized may have a new value assigned to it:</a:t>
            </a:r>
          </a:p>
          <a:p>
            <a:pPr marL="1257300" lvl="3"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1257300" lvl="3" indent="0">
              <a:buNone/>
            </a:pPr>
            <a:endParaRPr lang="en-US" sz="1400" dirty="0" smtClean="0">
              <a:latin typeface="Consolas" panose="020B0609020204030204" pitchFamily="49" charset="0"/>
            </a:endParaRPr>
          </a:p>
          <a:p>
            <a:pPr marL="1257300" lvl="3" indent="0">
              <a:buNone/>
            </a:pPr>
            <a:r>
              <a:rPr lang="en-US" sz="1400" dirty="0" smtClean="0">
                <a:solidFill>
                  <a:srgbClr val="0070C0"/>
                </a:solidFill>
                <a:latin typeface="Consolas" panose="020B0609020204030204" pitchFamily="49" charset="0"/>
              </a:rPr>
              <a:t>// Function declarations</a:t>
            </a:r>
          </a:p>
          <a:p>
            <a:pPr marL="125730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1257300" lvl="3" indent="0">
              <a:buNone/>
            </a:pPr>
            <a:endParaRPr lang="en-US" sz="1400" dirty="0" smtClean="0">
              <a:latin typeface="Consolas" panose="020B0609020204030204" pitchFamily="49" charset="0"/>
            </a:endParaRPr>
          </a:p>
          <a:p>
            <a:pPr marL="1257300" lvl="3" indent="0">
              <a:buNone/>
            </a:pPr>
            <a:r>
              <a:rPr lang="en-US" sz="1400" dirty="0" smtClean="0">
                <a:solidFill>
                  <a:srgbClr val="0070C0"/>
                </a:solidFill>
                <a:latin typeface="Consolas" panose="020B0609020204030204" pitchFamily="49" charset="0"/>
              </a:rPr>
              <a:t>// Function definitions</a:t>
            </a:r>
            <a:endParaRPr lang="en-US" sz="1400" dirty="0">
              <a:solidFill>
                <a:srgbClr val="0070C0"/>
              </a:solidFill>
              <a:latin typeface="Consolas" panose="020B0609020204030204" pitchFamily="49" charset="0"/>
            </a:endParaRPr>
          </a:p>
          <a:p>
            <a:pPr marL="125730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1257300" lvl="3" indent="0">
              <a:buNone/>
            </a:pPr>
            <a:r>
              <a:rPr lang="en-US" sz="1400" dirty="0">
                <a:solidFill>
                  <a:srgbClr val="0070C0"/>
                </a:solidFill>
                <a:latin typeface="Consolas" panose="020B0609020204030204" pitchFamily="49" charset="0"/>
              </a:rPr>
              <a:t> </a:t>
            </a:r>
            <a:r>
              <a:rPr lang="en-US" sz="1400" dirty="0" smtClean="0">
                <a:solidFill>
                  <a:srgbClr val="0070C0"/>
                </a:solidFill>
                <a:latin typeface="Consolas" panose="020B0609020204030204" pitchFamily="49" charset="0"/>
              </a:rPr>
              <a:t>   // Local variable declaration</a:t>
            </a:r>
          </a:p>
          <a:p>
            <a:pPr marL="125730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int</a:t>
            </a:r>
            <a:r>
              <a:rPr lang="en-US" sz="1400" dirty="0" smtClean="0">
                <a:latin typeface="Consolas" panose="020B0609020204030204" pitchFamily="49" charset="0"/>
              </a:rPr>
              <a:t> n{</a:t>
            </a:r>
            <a:r>
              <a:rPr lang="en-US" sz="1400" b="1" dirty="0" smtClean="0">
                <a:solidFill>
                  <a:srgbClr val="FF0000"/>
                </a:solidFill>
                <a:latin typeface="Consolas" panose="020B0609020204030204" pitchFamily="49" charset="0"/>
              </a:rPr>
              <a:t>42</a:t>
            </a:r>
            <a:r>
              <a:rPr lang="en-US" sz="1400" dirty="0" smtClean="0">
                <a:latin typeface="Consolas" panose="020B0609020204030204" pitchFamily="49" charset="0"/>
              </a:rPr>
              <a:t>};</a:t>
            </a:r>
          </a:p>
          <a:p>
            <a:pPr marL="125730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"The value of 'n' is " &lt;&lt; </a:t>
            </a:r>
            <a:r>
              <a:rPr lang="en-US" sz="1400" b="1" dirty="0" smtClean="0">
                <a:solidFill>
                  <a:srgbClr val="FF0000"/>
                </a:solidFill>
                <a:latin typeface="Consolas" panose="020B0609020204030204" pitchFamily="49" charset="0"/>
              </a:rPr>
              <a:t>n</a:t>
            </a:r>
            <a:r>
              <a:rPr lang="en-US" sz="1400" dirty="0" smtClean="0">
                <a:latin typeface="Consolas" panose="020B0609020204030204" pitchFamily="49" charset="0"/>
              </a:rPr>
              <a:t>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1257300" lvl="3" indent="0">
              <a:buNone/>
            </a:pPr>
            <a:r>
              <a:rPr lang="en-US" sz="1400" dirty="0" smtClean="0">
                <a:latin typeface="Consolas" panose="020B0609020204030204" pitchFamily="49" charset="0"/>
              </a:rPr>
              <a:t>    n = </a:t>
            </a:r>
            <a:r>
              <a:rPr lang="en-US" sz="1400" b="1" dirty="0" smtClean="0">
                <a:solidFill>
                  <a:srgbClr val="FF4747"/>
                </a:solidFill>
                <a:latin typeface="Consolas" panose="020B0609020204030204" pitchFamily="49" charset="0"/>
              </a:rPr>
              <a:t>91</a:t>
            </a:r>
            <a:r>
              <a:rPr lang="en-US" sz="1400" dirty="0" smtClean="0">
                <a:latin typeface="Consolas" panose="020B0609020204030204" pitchFamily="49" charset="0"/>
              </a:rPr>
              <a:t>;</a:t>
            </a:r>
          </a:p>
          <a:p>
            <a:pPr marL="1257300" lvl="3" indent="0">
              <a:buNone/>
            </a:pPr>
            <a:r>
              <a:rPr lang="en-US" sz="1400" dirty="0" smtClean="0">
                <a:latin typeface="Consolas" panose="020B0609020204030204" pitchFamily="49" charset="0"/>
              </a:rPr>
              <a: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"The value of 'n' is " &lt;&lt; </a:t>
            </a:r>
            <a:r>
              <a:rPr lang="en-US" sz="1400" b="1" dirty="0">
                <a:solidFill>
                  <a:srgbClr val="FF0000"/>
                </a:solidFill>
                <a:latin typeface="Consolas" panose="020B0609020204030204" pitchFamily="49" charset="0"/>
              </a:rPr>
              <a:t>n</a:t>
            </a: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p>
          <a:p>
            <a:pPr marL="1257300" lvl="3" indent="0">
              <a:buNone/>
            </a:pPr>
            <a:r>
              <a:rPr lang="en-US" sz="1400" dirty="0" smtClean="0">
                <a:latin typeface="Consolas" panose="020B0609020204030204" pitchFamily="49" charset="0"/>
              </a:rPr>
              <a:t>    n = </a:t>
            </a:r>
            <a:r>
              <a:rPr lang="en-US" sz="1400" b="1" dirty="0" smtClean="0">
                <a:solidFill>
                  <a:srgbClr val="FF4747"/>
                </a:solidFill>
                <a:latin typeface="Consolas" panose="020B0609020204030204" pitchFamily="49" charset="0"/>
              </a:rPr>
              <a:t>1970</a:t>
            </a:r>
            <a:r>
              <a:rPr lang="en-US" sz="1400" dirty="0" smtClean="0">
                <a:latin typeface="Consolas" panose="020B0609020204030204" pitchFamily="49" charset="0"/>
              </a:rPr>
              <a:t>;</a:t>
            </a:r>
          </a:p>
          <a:p>
            <a:pPr marL="125730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"The value of 'n' is " &lt;&lt; </a:t>
            </a:r>
            <a:r>
              <a:rPr lang="en-US" sz="1400" b="1" dirty="0">
                <a:solidFill>
                  <a:srgbClr val="FF0000"/>
                </a:solidFill>
                <a:latin typeface="Consolas" panose="020B0609020204030204" pitchFamily="49" charset="0"/>
              </a:rPr>
              <a:t>n</a:t>
            </a:r>
            <a:r>
              <a:rPr lang="en-US" sz="1400" dirty="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1257300" lvl="3" indent="0">
              <a:buNone/>
            </a:pPr>
            <a:endParaRPr lang="en-US" sz="1400" dirty="0" smtClean="0">
              <a:latin typeface="Consolas" panose="020B0609020204030204" pitchFamily="49" charset="0"/>
            </a:endParaRPr>
          </a:p>
          <a:p>
            <a:pPr marL="1257300" lvl="3" indent="0">
              <a:buNone/>
            </a:pPr>
            <a:r>
              <a:rPr lang="en-US" sz="1400" dirty="0" smtClean="0">
                <a:latin typeface="Consolas" panose="020B0609020204030204" pitchFamily="49" charset="0"/>
              </a:rPr>
              <a:t>    return 0;</a:t>
            </a:r>
          </a:p>
          <a:p>
            <a:pPr marL="1257300" lvl="3" indent="0">
              <a:buNone/>
            </a:pPr>
            <a:r>
              <a:rPr lang="en-US" sz="1400" dirty="0" smtClean="0">
                <a:latin typeface="Consolas" panose="020B0609020204030204" pitchFamily="49" charset="0"/>
              </a:rPr>
              <a:t>}</a:t>
            </a:r>
            <a:endParaRPr lang="en-CA" sz="1400" dirty="0"/>
          </a:p>
        </p:txBody>
      </p:sp>
      <p:sp>
        <p:nvSpPr>
          <p:cNvPr id="6" name="Rectangle 5"/>
          <p:cNvSpPr/>
          <p:nvPr/>
        </p:nvSpPr>
        <p:spPr>
          <a:xfrm>
            <a:off x="6244952" y="2420888"/>
            <a:ext cx="2683148" cy="1200329"/>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42</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91</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1970</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174827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Assignment</a:t>
            </a:r>
            <a:endParaRPr lang="en-CA" dirty="0"/>
          </a:p>
        </p:txBody>
      </p:sp>
      <p:sp>
        <p:nvSpPr>
          <p:cNvPr id="3" name="Content Placeholder 2"/>
          <p:cNvSpPr>
            <a:spLocks noGrp="1"/>
          </p:cNvSpPr>
          <p:nvPr>
            <p:ph idx="1"/>
          </p:nvPr>
        </p:nvSpPr>
        <p:spPr/>
        <p:txBody>
          <a:bodyPr/>
          <a:lstStyle/>
          <a:p>
            <a:r>
              <a:rPr lang="en-US" dirty="0" smtClean="0"/>
              <a:t>The </a:t>
            </a:r>
            <a:r>
              <a:rPr lang="en-US" dirty="0" smtClean="0">
                <a:latin typeface="Consolas" panose="020B0609020204030204" pitchFamily="49" charset="0"/>
              </a:rPr>
              <a:t>=</a:t>
            </a:r>
            <a:r>
              <a:rPr lang="en-US" dirty="0" smtClean="0"/>
              <a:t> operator is called the </a:t>
            </a:r>
            <a:r>
              <a:rPr lang="en-US" i="1" dirty="0" smtClean="0"/>
              <a:t>assignment operator</a:t>
            </a:r>
            <a:r>
              <a:rPr lang="en-US" dirty="0" smtClean="0"/>
              <a:t>:</a:t>
            </a:r>
          </a:p>
          <a:p>
            <a:pPr lvl="1"/>
            <a:r>
              <a:rPr lang="en-US" dirty="0" smtClean="0"/>
              <a:t>Do not read</a:t>
            </a:r>
          </a:p>
          <a:p>
            <a:pPr marL="457200" lvl="1" indent="0">
              <a:buNone/>
            </a:pPr>
            <a:r>
              <a:rPr lang="en-US" dirty="0" smtClean="0"/>
              <a:t>		</a:t>
            </a:r>
            <a:r>
              <a:rPr lang="en-US" dirty="0" smtClean="0">
                <a:latin typeface="Consolas" panose="020B0609020204030204" pitchFamily="49" charset="0"/>
              </a:rPr>
              <a:t>n = 1984;</a:t>
            </a:r>
          </a:p>
          <a:p>
            <a:pPr marL="457200" lvl="1" indent="0">
              <a:buNone/>
            </a:pPr>
            <a:r>
              <a:rPr lang="en-US" dirty="0"/>
              <a:t> </a:t>
            </a:r>
            <a:r>
              <a:rPr lang="en-US" dirty="0" smtClean="0"/>
              <a:t>     as “</a:t>
            </a:r>
            <a:r>
              <a:rPr lang="en-US" i="1" dirty="0" smtClean="0"/>
              <a:t>n</a:t>
            </a:r>
            <a:r>
              <a:rPr lang="en-US" dirty="0" smtClean="0"/>
              <a:t> equals 1984,”</a:t>
            </a:r>
          </a:p>
          <a:p>
            <a:pPr marL="457200" lvl="1" indent="0">
              <a:buNone/>
            </a:pPr>
            <a:r>
              <a:rPr lang="en-US" dirty="0"/>
              <a:t>	</a:t>
            </a:r>
            <a:r>
              <a:rPr lang="en-US" dirty="0" smtClean="0"/>
              <a:t>       rather, read it as “</a:t>
            </a:r>
            <a:r>
              <a:rPr lang="en-US" i="1" dirty="0" smtClean="0"/>
              <a:t>n</a:t>
            </a:r>
            <a:r>
              <a:rPr lang="en-US" dirty="0" smtClean="0"/>
              <a:t> is assigned the value 1984.”</a:t>
            </a:r>
            <a:endParaRPr lang="en-CA" sz="1400" dirty="0"/>
          </a:p>
        </p:txBody>
      </p:sp>
    </p:spTree>
    <p:custDataLst>
      <p:tags r:id="rId1"/>
    </p:custDataLst>
    <p:extLst>
      <p:ext uri="{BB962C8B-B14F-4D97-AF65-F5344CB8AC3E}">
        <p14:creationId xmlns:p14="http://schemas.microsoft.com/office/powerpoint/2010/main" val="717389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Integers</a:t>
            </a:r>
            <a:endParaRPr lang="en-CA" dirty="0"/>
          </a:p>
        </p:txBody>
      </p:sp>
      <p:sp>
        <p:nvSpPr>
          <p:cNvPr id="3" name="Content Placeholder 2"/>
          <p:cNvSpPr>
            <a:spLocks noGrp="1"/>
          </p:cNvSpPr>
          <p:nvPr>
            <p:ph idx="1"/>
          </p:nvPr>
        </p:nvSpPr>
        <p:spPr/>
        <p:txBody>
          <a:bodyPr/>
          <a:lstStyle/>
          <a:p>
            <a:r>
              <a:rPr lang="en-US" dirty="0" smtClean="0"/>
              <a:t>On occasion, you may see</a:t>
            </a:r>
          </a:p>
          <a:p>
            <a:pPr marL="1257300" lvl="3" indent="0">
              <a:buNone/>
            </a:pPr>
            <a:r>
              <a:rPr lang="en-US" dirty="0" smtClean="0">
                <a:latin typeface="Consolas" panose="020B0609020204030204" pitchFamily="49" charset="0"/>
              </a:rPr>
              <a:t>	int </a:t>
            </a:r>
            <a:r>
              <a:rPr lang="en-US" dirty="0" smtClean="0">
                <a:latin typeface="Consolas" panose="020B0609020204030204" pitchFamily="49" charset="0"/>
              </a:rPr>
              <a:t>m;</a:t>
            </a:r>
            <a:endParaRPr lang="en-US" dirty="0" smtClean="0">
              <a:latin typeface="Consolas" panose="020B0609020204030204" pitchFamily="49" charset="0"/>
            </a:endParaRPr>
          </a:p>
          <a:p>
            <a:pPr marL="1257300" lvl="3" indent="0">
              <a:buNone/>
            </a:pPr>
            <a:r>
              <a:rPr lang="en-US" dirty="0" smtClean="0">
                <a:latin typeface="Consolas" panose="020B0609020204030204" pitchFamily="49" charset="0"/>
              </a:rPr>
              <a:t>	int </a:t>
            </a:r>
            <a:r>
              <a:rPr lang="en-US" dirty="0" smtClean="0">
                <a:latin typeface="Consolas" panose="020B0609020204030204" pitchFamily="49" charset="0"/>
              </a:rPr>
              <a:t>n;</a:t>
            </a:r>
            <a:endParaRPr lang="en-US" dirty="0" smtClean="0">
              <a:latin typeface="Consolas" panose="020B0609020204030204" pitchFamily="49" charset="0"/>
            </a:endParaRPr>
          </a:p>
          <a:p>
            <a:pPr marL="1257300" lvl="3" indent="0">
              <a:buNone/>
            </a:pPr>
            <a:endParaRPr lang="en-US" dirty="0" smtClean="0">
              <a:latin typeface="Consolas" panose="020B0609020204030204" pitchFamily="49" charset="0"/>
            </a:endParaRPr>
          </a:p>
          <a:p>
            <a:pPr marL="1257300" lvl="3" indent="0">
              <a:buNone/>
            </a:pPr>
            <a:r>
              <a:rPr lang="en-US" dirty="0" smtClean="0">
                <a:latin typeface="Consolas" panose="020B0609020204030204" pitchFamily="49" charset="0"/>
              </a:rPr>
              <a:t>	</a:t>
            </a:r>
            <a:r>
              <a:rPr lang="en-US" dirty="0" smtClean="0">
                <a:solidFill>
                  <a:srgbClr val="FF4747"/>
                </a:solidFill>
                <a:latin typeface="Consolas" panose="020B0609020204030204" pitchFamily="49" charset="0"/>
              </a:rPr>
              <a:t>m = n = 10;</a:t>
            </a:r>
          </a:p>
          <a:p>
            <a:endParaRPr lang="en-US" dirty="0" smtClean="0"/>
          </a:p>
          <a:p>
            <a:r>
              <a:rPr lang="en-US" dirty="0" smtClean="0"/>
              <a:t>This is the same as:</a:t>
            </a:r>
            <a:endParaRPr lang="en-US" dirty="0"/>
          </a:p>
          <a:p>
            <a:pPr marL="1257300" lvl="3" indent="0">
              <a:buNone/>
            </a:pPr>
            <a:r>
              <a:rPr lang="en-US" dirty="0">
                <a:latin typeface="Consolas" panose="020B0609020204030204" pitchFamily="49" charset="0"/>
              </a:rPr>
              <a:t>	</a:t>
            </a:r>
            <a:r>
              <a:rPr lang="en-US" dirty="0" smtClean="0">
                <a:solidFill>
                  <a:srgbClr val="FF4747"/>
                </a:solidFill>
                <a:latin typeface="Consolas" panose="020B0609020204030204" pitchFamily="49" charset="0"/>
              </a:rPr>
              <a:t>n </a:t>
            </a:r>
            <a:r>
              <a:rPr lang="en-US" dirty="0">
                <a:solidFill>
                  <a:srgbClr val="FF4747"/>
                </a:solidFill>
                <a:latin typeface="Consolas" panose="020B0609020204030204" pitchFamily="49" charset="0"/>
              </a:rPr>
              <a:t>= 10</a:t>
            </a:r>
            <a:r>
              <a:rPr lang="en-US" dirty="0" smtClean="0">
                <a:solidFill>
                  <a:srgbClr val="FF4747"/>
                </a:solidFill>
                <a:latin typeface="Consolas" panose="020B0609020204030204" pitchFamily="49" charset="0"/>
              </a:rPr>
              <a:t>;</a:t>
            </a:r>
          </a:p>
          <a:p>
            <a:pPr marL="1257300" lvl="3" indent="0">
              <a:buNone/>
            </a:pPr>
            <a:r>
              <a:rPr lang="en-US" dirty="0">
                <a:solidFill>
                  <a:srgbClr val="FF4747"/>
                </a:solidFill>
                <a:latin typeface="Consolas" panose="020B0609020204030204" pitchFamily="49" charset="0"/>
              </a:rPr>
              <a:t>	</a:t>
            </a:r>
            <a:r>
              <a:rPr lang="en-US" dirty="0" smtClean="0">
                <a:solidFill>
                  <a:srgbClr val="FF4747"/>
                </a:solidFill>
                <a:latin typeface="Consolas" panose="020B0609020204030204" pitchFamily="49" charset="0"/>
              </a:rPr>
              <a:t>m = </a:t>
            </a:r>
            <a:r>
              <a:rPr lang="en-US" dirty="0">
                <a:solidFill>
                  <a:srgbClr val="FF4747"/>
                </a:solidFill>
                <a:latin typeface="Consolas" panose="020B0609020204030204" pitchFamily="49" charset="0"/>
              </a:rPr>
              <a:t>10;</a:t>
            </a:r>
          </a:p>
          <a:p>
            <a:pPr marL="1257300" lvl="3" indent="0">
              <a:buNone/>
            </a:pPr>
            <a:endParaRPr lang="en-US" dirty="0">
              <a:solidFill>
                <a:srgbClr val="FF4747"/>
              </a:solidFill>
              <a:latin typeface="Consolas" panose="020B0609020204030204" pitchFamily="49" charset="0"/>
            </a:endParaRPr>
          </a:p>
          <a:p>
            <a:pPr marL="1257300" lvl="3" indent="0">
              <a:buNone/>
            </a:pPr>
            <a:endParaRPr lang="en-US" dirty="0" smtClean="0">
              <a:solidFill>
                <a:srgbClr val="FF4747"/>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1825927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pPr algn="l"/>
            <a:r>
              <a:rPr lang="en-CA" dirty="0" smtClean="0"/>
              <a:t>Following this lesson, you now:</a:t>
            </a:r>
            <a:endParaRPr lang="en-CA" dirty="0"/>
          </a:p>
          <a:p>
            <a:pPr lvl="1" algn="l"/>
            <a:r>
              <a:rPr lang="en-CA" dirty="0" smtClean="0"/>
              <a:t>Understand the need for initializing local variables</a:t>
            </a:r>
          </a:p>
          <a:p>
            <a:pPr lvl="2"/>
            <a:r>
              <a:rPr lang="en-US" dirty="0" smtClean="0"/>
              <a:t>Know the default initial values</a:t>
            </a:r>
          </a:p>
          <a:p>
            <a:pPr lvl="1"/>
            <a:r>
              <a:rPr lang="en-US" dirty="0" smtClean="0"/>
              <a:t>Know how to assign a local variable a new value</a:t>
            </a:r>
          </a:p>
          <a:p>
            <a:pPr lvl="2"/>
            <a:r>
              <a:rPr lang="en-CA" dirty="0" smtClean="0"/>
              <a:t>The </a:t>
            </a:r>
            <a:r>
              <a:rPr lang="en-CA" dirty="0" smtClean="0">
                <a:latin typeface="Consolas" panose="020B0609020204030204" pitchFamily="49" charset="0"/>
              </a:rPr>
              <a:t>=</a:t>
            </a:r>
            <a:r>
              <a:rPr lang="en-CA" dirty="0" smtClean="0"/>
              <a:t> operator is the </a:t>
            </a:r>
            <a:r>
              <a:rPr lang="en-CA" i="1" dirty="0" smtClean="0"/>
              <a:t>assignment </a:t>
            </a:r>
            <a:r>
              <a:rPr lang="en-CA" dirty="0" smtClean="0"/>
              <a:t>operator</a:t>
            </a: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en.wikipedia.org/wiki/Local_variable</a:t>
            </a:r>
            <a:r>
              <a:rPr lang="en-CA" sz="1800" dirty="0" smtClean="0"/>
              <a:t> </a:t>
            </a:r>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p>
        </p:txBody>
      </p:sp>
    </p:spTree>
    <p:extLst>
      <p:ext uri="{BB962C8B-B14F-4D97-AF65-F5344CB8AC3E}">
        <p14:creationId xmlns:p14="http://schemas.microsoft.com/office/powerpoint/2010/main" val="1595428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Show how to initialize local variables</a:t>
            </a:r>
          </a:p>
          <a:p>
            <a:pPr lvl="1"/>
            <a:r>
              <a:rPr lang="en-US" dirty="0" smtClean="0"/>
              <a:t>See how to assign a local variable a new value</a:t>
            </a:r>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pPr algn="l"/>
            <a:r>
              <a:rPr lang="en-US" dirty="0" smtClean="0"/>
              <a:t>In the previous topic:</a:t>
            </a:r>
          </a:p>
          <a:p>
            <a:pPr lvl="1"/>
            <a:r>
              <a:rPr lang="en-US" dirty="0" smtClean="0"/>
              <a:t>We declared a local variable</a:t>
            </a:r>
          </a:p>
          <a:p>
            <a:pPr marL="457200" lvl="1" indent="0">
              <a:buNone/>
            </a:pPr>
            <a:r>
              <a:rPr lang="en-US" dirty="0"/>
              <a:t>	</a:t>
            </a:r>
            <a:r>
              <a:rPr lang="en-US" dirty="0" err="1" smtClean="0">
                <a:latin typeface="Consolas" panose="020B0609020204030204" pitchFamily="49" charset="0"/>
              </a:rPr>
              <a:t>int</a:t>
            </a:r>
            <a:r>
              <a:rPr lang="en-US" dirty="0" smtClean="0">
                <a:latin typeface="Consolas" panose="020B0609020204030204" pitchFamily="49" charset="0"/>
              </a:rPr>
              <a:t> n;</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char </a:t>
            </a:r>
            <a:r>
              <a:rPr lang="en-US" dirty="0" err="1" smtClean="0">
                <a:latin typeface="Consolas" panose="020B0609020204030204" pitchFamily="49" charset="0"/>
              </a:rPr>
              <a:t>ch</a:t>
            </a:r>
            <a:r>
              <a:rPr lang="en-US" dirty="0" smtClean="0">
                <a:latin typeface="Consolas" panose="020B0609020204030204" pitchFamily="49" charset="0"/>
              </a:rPr>
              <a:t>;</a:t>
            </a:r>
          </a:p>
          <a:p>
            <a:pPr marL="457200" lvl="1" indent="0">
              <a:buNone/>
            </a:pPr>
            <a:r>
              <a:rPr lang="en-US" dirty="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::string name;</a:t>
            </a:r>
          </a:p>
          <a:p>
            <a:pPr marL="457200" lvl="1" indent="0">
              <a:buNone/>
            </a:pPr>
            <a:r>
              <a:rPr lang="en-US" dirty="0" smtClean="0">
                <a:latin typeface="Consolas" panose="020B0609020204030204" pitchFamily="49" charset="0"/>
              </a:rPr>
              <a:t>	double x;</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bool </a:t>
            </a:r>
            <a:r>
              <a:rPr lang="en-US" dirty="0" err="1" smtClean="0">
                <a:latin typeface="Consolas" panose="020B0609020204030204" pitchFamily="49" charset="0"/>
              </a:rPr>
              <a:t>is_valid</a:t>
            </a:r>
            <a:r>
              <a:rPr lang="en-US" dirty="0" smtClean="0">
                <a:latin typeface="Consolas" panose="020B0609020204030204" pitchFamily="49" charset="0"/>
              </a:rPr>
              <a:t>;</a:t>
            </a:r>
            <a:endParaRPr lang="en-US" dirty="0" smtClean="0"/>
          </a:p>
          <a:p>
            <a:pPr lvl="1"/>
            <a:endParaRPr lang="en-US" dirty="0"/>
          </a:p>
          <a:p>
            <a:pPr lvl="1"/>
            <a:r>
              <a:rPr lang="en-US" dirty="0" smtClean="0"/>
              <a:t>The local variable was then given a value by executing:</a:t>
            </a:r>
          </a:p>
          <a:p>
            <a:pPr marL="457200" lvl="1" indent="0">
              <a:buNone/>
            </a:pPr>
            <a:r>
              <a:rPr lang="en-US" dirty="0">
                <a:latin typeface="Consolas" panose="020B0609020204030204" pitchFamily="49" charset="0"/>
              </a:rPr>
              <a:t>	</a:t>
            </a:r>
            <a:r>
              <a:rPr lang="en-US" dirty="0" smtClean="0">
                <a:latin typeface="Consolas" panose="020B0609020204030204" pitchFamily="49" charset="0"/>
              </a:rPr>
              <a:t>	</a:t>
            </a:r>
            <a:r>
              <a:rPr lang="en-US" dirty="0" err="1" smtClean="0">
                <a:latin typeface="Consolas" panose="020B0609020204030204" pitchFamily="49" charset="0"/>
              </a:rPr>
              <a:t>std</a:t>
            </a:r>
            <a:r>
              <a:rPr lang="en-US" dirty="0" smtClean="0">
                <a:latin typeface="Consolas" panose="020B0609020204030204" pitchFamily="49" charset="0"/>
              </a:rPr>
              <a:t>::</a:t>
            </a:r>
            <a:r>
              <a:rPr lang="en-US" dirty="0" err="1" smtClean="0">
                <a:latin typeface="Consolas" panose="020B0609020204030204" pitchFamily="49" charset="0"/>
              </a:rPr>
              <a:t>cin</a:t>
            </a:r>
            <a:r>
              <a:rPr lang="en-US" dirty="0" smtClean="0">
                <a:latin typeface="Consolas" panose="020B0609020204030204" pitchFamily="49" charset="0"/>
              </a:rPr>
              <a:t> &gt;&gt; </a:t>
            </a:r>
            <a:r>
              <a:rPr lang="en-US" i="1" dirty="0" err="1" smtClean="0">
                <a:latin typeface="Consolas" panose="020B0609020204030204" pitchFamily="49" charset="0"/>
              </a:rPr>
              <a:t>variable_name</a:t>
            </a:r>
            <a:r>
              <a:rPr lang="en-US" dirty="0" smtClean="0">
                <a:latin typeface="Consolas" panose="020B0609020204030204" pitchFamily="49" charset="0"/>
              </a:rPr>
              <a:t>;</a:t>
            </a:r>
            <a:endParaRPr lang="en-CA" dirty="0">
              <a:latin typeface="Consolas" panose="020B0609020204030204" pitchFamily="49" charset="0"/>
            </a:endParaRPr>
          </a:p>
        </p:txBody>
      </p:sp>
    </p:spTree>
    <p:custDataLst>
      <p:tags r:id="rId1"/>
    </p:custDataLst>
    <p:extLst>
      <p:ext uri="{BB962C8B-B14F-4D97-AF65-F5344CB8AC3E}">
        <p14:creationId xmlns:p14="http://schemas.microsoft.com/office/powerpoint/2010/main" val="2328576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Initialization</a:t>
            </a:r>
            <a:endParaRPr lang="en-CA" dirty="0"/>
          </a:p>
        </p:txBody>
      </p:sp>
      <p:sp>
        <p:nvSpPr>
          <p:cNvPr id="3" name="Content Placeholder 2"/>
          <p:cNvSpPr>
            <a:spLocks noGrp="1"/>
          </p:cNvSpPr>
          <p:nvPr>
            <p:ph idx="1"/>
          </p:nvPr>
        </p:nvSpPr>
        <p:spPr/>
        <p:txBody>
          <a:bodyPr/>
          <a:lstStyle/>
          <a:p>
            <a:pPr algn="l"/>
            <a:r>
              <a:rPr lang="en-US" dirty="0" smtClean="0"/>
              <a:t>What happens if simply declare an identifier to be a local variable?</a:t>
            </a:r>
          </a:p>
          <a:p>
            <a:pPr marL="1314450" lvl="3"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1314450" lvl="3" indent="0">
              <a:buNone/>
            </a:pPr>
            <a:endParaRPr lang="en-US" sz="1400" dirty="0">
              <a:latin typeface="Consolas" panose="020B0609020204030204" pitchFamily="49" charset="0"/>
            </a:endParaRPr>
          </a:p>
          <a:p>
            <a:pPr marL="1314450" lvl="3" indent="0">
              <a:buNone/>
            </a:pPr>
            <a:r>
              <a:rPr lang="en-US" sz="1400" dirty="0" smtClean="0">
                <a:solidFill>
                  <a:srgbClr val="0070C0"/>
                </a:solidFill>
                <a:latin typeface="Consolas" panose="020B0609020204030204" pitchFamily="49" charset="0"/>
              </a:rPr>
              <a:t>// Function declarations</a:t>
            </a:r>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1314450" lvl="3" indent="0">
              <a:buNone/>
            </a:pPr>
            <a:endParaRPr lang="en-US" sz="1400" dirty="0" smtClean="0">
              <a:latin typeface="Consolas" panose="020B0609020204030204" pitchFamily="49" charset="0"/>
            </a:endParaRPr>
          </a:p>
          <a:p>
            <a:pPr marL="1314450" lvl="3" indent="0">
              <a:buNone/>
            </a:pPr>
            <a:r>
              <a:rPr lang="en-US" sz="1400" dirty="0" smtClean="0">
                <a:solidFill>
                  <a:srgbClr val="0070C0"/>
                </a:solidFill>
                <a:latin typeface="Consolas" panose="020B0609020204030204" pitchFamily="49" charset="0"/>
              </a:rPr>
              <a:t>// Function definitions</a:t>
            </a:r>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int</a:t>
            </a:r>
            <a:r>
              <a:rPr lang="en-US" sz="1400" dirty="0" smtClean="0">
                <a:latin typeface="Consolas" panose="020B0609020204030204" pitchFamily="49" charset="0"/>
              </a:rPr>
              <a:t> n;    </a:t>
            </a:r>
          </a:p>
          <a:p>
            <a:pPr marL="1314450" lvl="3" indent="0">
              <a:buNone/>
            </a:pPr>
            <a:r>
              <a:rPr lang="en-US" sz="1400" dirty="0" smtClean="0">
                <a:latin typeface="Consolas" panose="020B0609020204030204" pitchFamily="49" charset="0"/>
              </a:rPr>
              <a:t>    char </a:t>
            </a:r>
            <a:r>
              <a:rPr lang="en-US" sz="1400" dirty="0" err="1" smtClean="0">
                <a:latin typeface="Consolas" panose="020B0609020204030204" pitchFamily="49" charset="0"/>
              </a:rPr>
              <a:t>ch</a:t>
            </a:r>
            <a:r>
              <a:rPr lang="en-US" sz="1400" dirty="0" smtClean="0">
                <a:latin typeface="Consolas" panose="020B0609020204030204" pitchFamily="49" charset="0"/>
              </a:rPr>
              <a:t>;</a:t>
            </a:r>
          </a:p>
          <a:p>
            <a:pPr marL="1314450" lvl="3" indent="0">
              <a:buNone/>
            </a:pPr>
            <a:r>
              <a:rPr lang="en-US" sz="1400" dirty="0">
                <a:latin typeface="Consolas" panose="020B0609020204030204" pitchFamily="49" charset="0"/>
              </a:rPr>
              <a:t> </a:t>
            </a:r>
            <a:r>
              <a:rPr lang="en-US" sz="1400" dirty="0" smtClean="0">
                <a:latin typeface="Consolas" panose="020B0609020204030204" pitchFamily="49" charset="0"/>
              </a:rPr>
              <a:t>   double x;</a:t>
            </a:r>
          </a:p>
          <a:p>
            <a:pPr marL="1314450" lvl="3" indent="0">
              <a:buNone/>
            </a:pPr>
            <a:r>
              <a:rPr lang="en-US" sz="1400" dirty="0" smtClean="0">
                <a:latin typeface="Consolas" panose="020B0609020204030204" pitchFamily="49" charset="0"/>
              </a:rPr>
              <a:t>    bool </a:t>
            </a:r>
            <a:r>
              <a:rPr lang="en-US" sz="1400" dirty="0" err="1" smtClean="0">
                <a:latin typeface="Consolas" panose="020B0609020204030204" pitchFamily="49" charset="0"/>
              </a:rPr>
              <a:t>is_valid</a:t>
            </a:r>
            <a:r>
              <a:rPr lang="en-US" sz="1400" dirty="0" smtClean="0">
                <a:latin typeface="Consolas" panose="020B0609020204030204" pitchFamily="49" charset="0"/>
              </a:rPr>
              <a:t>;</a:t>
            </a:r>
          </a:p>
          <a:p>
            <a:pPr marL="1314450" lvl="3" indent="0">
              <a:buNone/>
            </a:pPr>
            <a:endParaRPr lang="en-US" sz="1400" dirty="0">
              <a:latin typeface="Consolas" panose="020B0609020204030204" pitchFamily="49" charset="0"/>
            </a:endParaRPr>
          </a:p>
          <a:p>
            <a:pPr marL="1314450" lvl="3"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n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ch</a:t>
            </a:r>
            <a:r>
              <a:rPr lang="en-US" sz="1400" dirty="0" smtClean="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x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is_valid</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1314450" lvl="3" indent="0">
              <a:buNone/>
            </a:pPr>
            <a:endParaRPr lang="en-US" sz="1400" dirty="0">
              <a:latin typeface="Consolas" panose="020B0609020204030204" pitchFamily="49" charset="0"/>
            </a:endParaRPr>
          </a:p>
          <a:p>
            <a:pPr marL="1314450" lvl="3" indent="0">
              <a:buNone/>
            </a:pPr>
            <a:r>
              <a:rPr lang="en-US" sz="1400" dirty="0" smtClean="0">
                <a:latin typeface="Consolas" panose="020B0609020204030204" pitchFamily="49" charset="0"/>
              </a:rPr>
              <a:t>    return 0;</a:t>
            </a:r>
          </a:p>
          <a:p>
            <a:pPr marL="1314450" lvl="3" indent="0">
              <a:buNone/>
            </a:pPr>
            <a:r>
              <a:rPr lang="en-US" sz="1400" dirty="0">
                <a:latin typeface="Consolas" panose="020B0609020204030204" pitchFamily="49" charset="0"/>
              </a:rPr>
              <a:t>}</a:t>
            </a:r>
            <a:endParaRPr lang="en-US" sz="1400" dirty="0"/>
          </a:p>
        </p:txBody>
      </p:sp>
      <p:sp>
        <p:nvSpPr>
          <p:cNvPr id="4" name="Rectangle 3"/>
          <p:cNvSpPr/>
          <p:nvPr/>
        </p:nvSpPr>
        <p:spPr>
          <a:xfrm>
            <a:off x="5940152" y="2996952"/>
            <a:ext cx="2683148" cy="1477328"/>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32765</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S</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5.17236e-159</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133</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625525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Initialization</a:t>
            </a:r>
            <a:endParaRPr lang="en-CA" dirty="0"/>
          </a:p>
        </p:txBody>
      </p:sp>
      <p:sp>
        <p:nvSpPr>
          <p:cNvPr id="3" name="Content Placeholder 2"/>
          <p:cNvSpPr>
            <a:spLocks noGrp="1"/>
          </p:cNvSpPr>
          <p:nvPr>
            <p:ph idx="1"/>
          </p:nvPr>
        </p:nvSpPr>
        <p:spPr/>
        <p:txBody>
          <a:bodyPr/>
          <a:lstStyle/>
          <a:p>
            <a:pPr algn="l"/>
            <a:r>
              <a:rPr lang="en-US" dirty="0" smtClean="0"/>
              <a:t>The local variables are stored in main memory</a:t>
            </a:r>
          </a:p>
          <a:p>
            <a:pPr lvl="1"/>
            <a:r>
              <a:rPr lang="en-US" dirty="0" smtClean="0"/>
              <a:t>Whatever </a:t>
            </a:r>
            <a:r>
              <a:rPr lang="en-US" dirty="0" smtClean="0">
                <a:latin typeface="Consolas" panose="020B0609020204030204" pitchFamily="49" charset="0"/>
              </a:rPr>
              <a:t>0</a:t>
            </a:r>
            <a:r>
              <a:rPr lang="en-US" dirty="0" smtClean="0"/>
              <a:t>s and </a:t>
            </a:r>
            <a:r>
              <a:rPr lang="en-US" dirty="0" smtClean="0">
                <a:latin typeface="Consolas" panose="020B0609020204030204" pitchFamily="49" charset="0"/>
              </a:rPr>
              <a:t>1</a:t>
            </a:r>
            <a:r>
              <a:rPr lang="en-US" dirty="0" smtClean="0"/>
              <a:t>s are currently there are those interpreted as either an integer, a character, a float, or a Boolean value</a:t>
            </a:r>
            <a:endParaRPr lang="en-US" dirty="0"/>
          </a:p>
        </p:txBody>
      </p:sp>
      <p:sp>
        <p:nvSpPr>
          <p:cNvPr id="5" name="Rectangle 4"/>
          <p:cNvSpPr/>
          <p:nvPr/>
        </p:nvSpPr>
        <p:spPr>
          <a:xfrm>
            <a:off x="5940152" y="2996952"/>
            <a:ext cx="2683148" cy="1477328"/>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32765</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S</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5.17236e-159</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133</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4271220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Initialization</a:t>
            </a:r>
            <a:endParaRPr lang="en-CA" dirty="0"/>
          </a:p>
        </p:txBody>
      </p:sp>
      <p:sp>
        <p:nvSpPr>
          <p:cNvPr id="3" name="Content Placeholder 2"/>
          <p:cNvSpPr>
            <a:spLocks noGrp="1"/>
          </p:cNvSpPr>
          <p:nvPr>
            <p:ph idx="1"/>
          </p:nvPr>
        </p:nvSpPr>
        <p:spPr/>
        <p:txBody>
          <a:bodyPr/>
          <a:lstStyle/>
          <a:p>
            <a:pPr algn="l"/>
            <a:r>
              <a:rPr lang="en-US" dirty="0" smtClean="0"/>
              <a:t>We can have the local variables be given a default value:</a:t>
            </a:r>
          </a:p>
          <a:p>
            <a:pPr marL="1314450" lvl="3"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1314450" lvl="3" indent="0">
              <a:buNone/>
            </a:pPr>
            <a:endParaRPr lang="en-US" sz="1400" dirty="0">
              <a:latin typeface="Consolas" panose="020B0609020204030204" pitchFamily="49" charset="0"/>
            </a:endParaRPr>
          </a:p>
          <a:p>
            <a:pPr marL="1314450" lvl="3" indent="0">
              <a:buNone/>
            </a:pPr>
            <a:r>
              <a:rPr lang="en-US" sz="1400" dirty="0" smtClean="0">
                <a:solidFill>
                  <a:srgbClr val="0070C0"/>
                </a:solidFill>
                <a:latin typeface="Consolas" panose="020B0609020204030204" pitchFamily="49" charset="0"/>
              </a:rPr>
              <a:t>// Function declarations</a:t>
            </a:r>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1314450" lvl="3" indent="0">
              <a:buNone/>
            </a:pPr>
            <a:endParaRPr lang="en-US" sz="1400" dirty="0" smtClean="0">
              <a:latin typeface="Consolas" panose="020B0609020204030204" pitchFamily="49" charset="0"/>
            </a:endParaRPr>
          </a:p>
          <a:p>
            <a:pPr marL="1314450" lvl="3" indent="0">
              <a:buNone/>
            </a:pPr>
            <a:r>
              <a:rPr lang="en-US" sz="1400" dirty="0" smtClean="0">
                <a:solidFill>
                  <a:srgbClr val="0070C0"/>
                </a:solidFill>
                <a:latin typeface="Consolas" panose="020B0609020204030204" pitchFamily="49" charset="0"/>
              </a:rPr>
              <a:t>// Function definitions</a:t>
            </a:r>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int</a:t>
            </a:r>
            <a:r>
              <a:rPr lang="en-US" sz="1400" dirty="0" smtClean="0">
                <a:latin typeface="Consolas" panose="020B0609020204030204" pitchFamily="49" charset="0"/>
              </a:rPr>
              <a:t> n</a:t>
            </a:r>
            <a:r>
              <a:rPr lang="en-US" sz="1400" b="1" dirty="0" smtClean="0">
                <a:solidFill>
                  <a:srgbClr val="FF0000"/>
                </a:solidFill>
                <a:latin typeface="Consolas" panose="020B0609020204030204" pitchFamily="49" charset="0"/>
              </a:rPr>
              <a:t>{}</a:t>
            </a:r>
            <a:r>
              <a:rPr lang="en-US" sz="1400" dirty="0" smtClean="0">
                <a:latin typeface="Consolas" panose="020B0609020204030204" pitchFamily="49" charset="0"/>
              </a:rPr>
              <a:t>;    </a:t>
            </a:r>
          </a:p>
          <a:p>
            <a:pPr marL="1314450" lvl="3" indent="0">
              <a:buNone/>
            </a:pPr>
            <a:r>
              <a:rPr lang="en-US" sz="1400" dirty="0" smtClean="0">
                <a:latin typeface="Consolas" panose="020B0609020204030204" pitchFamily="49" charset="0"/>
              </a:rPr>
              <a:t>    char </a:t>
            </a:r>
            <a:r>
              <a:rPr lang="en-US" sz="1400" dirty="0" err="1" smtClean="0">
                <a:latin typeface="Consolas" panose="020B0609020204030204" pitchFamily="49" charset="0"/>
              </a:rPr>
              <a:t>ch</a:t>
            </a:r>
            <a:r>
              <a:rPr lang="en-US" sz="1400" b="1" dirty="0" smtClean="0">
                <a:solidFill>
                  <a:srgbClr val="FF0000"/>
                </a:solidFill>
                <a:latin typeface="Consolas" panose="020B0609020204030204" pitchFamily="49" charset="0"/>
              </a:rPr>
              <a:t>{}</a:t>
            </a:r>
            <a:r>
              <a:rPr lang="en-US" sz="1400" dirty="0" smtClean="0">
                <a:latin typeface="Consolas" panose="020B0609020204030204" pitchFamily="49" charset="0"/>
              </a:rPr>
              <a:t>;</a:t>
            </a:r>
          </a:p>
          <a:p>
            <a:pPr marL="1314450" lvl="3" indent="0">
              <a:buNone/>
            </a:pPr>
            <a:r>
              <a:rPr lang="en-US" sz="1400" dirty="0">
                <a:latin typeface="Consolas" panose="020B0609020204030204" pitchFamily="49" charset="0"/>
              </a:rPr>
              <a:t> </a:t>
            </a:r>
            <a:r>
              <a:rPr lang="en-US" sz="1400" dirty="0" smtClean="0">
                <a:latin typeface="Consolas" panose="020B0609020204030204" pitchFamily="49" charset="0"/>
              </a:rPr>
              <a:t>   double x</a:t>
            </a:r>
            <a:r>
              <a:rPr lang="en-US" sz="1400" b="1" dirty="0" smtClean="0">
                <a:solidFill>
                  <a:srgbClr val="FF0000"/>
                </a:solidFill>
                <a:latin typeface="Consolas" panose="020B0609020204030204" pitchFamily="49" charset="0"/>
              </a:rPr>
              <a:t>{}</a:t>
            </a:r>
            <a:r>
              <a:rPr lang="en-US" sz="1400" dirty="0" smtClean="0">
                <a:latin typeface="Consolas" panose="020B0609020204030204" pitchFamily="49" charset="0"/>
              </a:rPr>
              <a:t>;</a:t>
            </a:r>
          </a:p>
          <a:p>
            <a:pPr marL="1314450" lvl="3" indent="0">
              <a:buNone/>
            </a:pPr>
            <a:r>
              <a:rPr lang="en-US" sz="1400" dirty="0" smtClean="0">
                <a:latin typeface="Consolas" panose="020B0609020204030204" pitchFamily="49" charset="0"/>
              </a:rPr>
              <a:t>    bool </a:t>
            </a:r>
            <a:r>
              <a:rPr lang="en-US" sz="1400" dirty="0" err="1" smtClean="0">
                <a:latin typeface="Consolas" panose="020B0609020204030204" pitchFamily="49" charset="0"/>
              </a:rPr>
              <a:t>is_valid</a:t>
            </a:r>
            <a:r>
              <a:rPr lang="en-US" sz="1400" b="1" dirty="0" smtClean="0">
                <a:solidFill>
                  <a:srgbClr val="FF0000"/>
                </a:solidFill>
                <a:latin typeface="Consolas" panose="020B0609020204030204" pitchFamily="49" charset="0"/>
              </a:rPr>
              <a:t>{}</a:t>
            </a:r>
            <a:r>
              <a:rPr lang="en-US" sz="1400" dirty="0" smtClean="0">
                <a:latin typeface="Consolas" panose="020B0609020204030204" pitchFamily="49" charset="0"/>
              </a:rPr>
              <a:t>;</a:t>
            </a:r>
          </a:p>
          <a:p>
            <a:pPr marL="1314450" lvl="3" indent="0">
              <a:buNone/>
            </a:pPr>
            <a:endParaRPr lang="en-US" sz="1400" dirty="0">
              <a:latin typeface="Consolas" panose="020B0609020204030204" pitchFamily="49" charset="0"/>
            </a:endParaRPr>
          </a:p>
          <a:p>
            <a:pPr marL="1314450" lvl="3"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n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ch</a:t>
            </a:r>
            <a:r>
              <a:rPr lang="en-US" sz="1400" dirty="0" smtClean="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x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is_valid</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1314450" lvl="3" indent="0">
              <a:buNone/>
            </a:pPr>
            <a:endParaRPr lang="en-US" sz="1400" dirty="0">
              <a:latin typeface="Consolas" panose="020B0609020204030204" pitchFamily="49" charset="0"/>
            </a:endParaRPr>
          </a:p>
          <a:p>
            <a:pPr marL="1314450" lvl="3" indent="0">
              <a:buNone/>
            </a:pPr>
            <a:r>
              <a:rPr lang="en-US" sz="1400" dirty="0" smtClean="0">
                <a:latin typeface="Consolas" panose="020B0609020204030204" pitchFamily="49" charset="0"/>
              </a:rPr>
              <a:t>    return 0;</a:t>
            </a:r>
          </a:p>
          <a:p>
            <a:pPr marL="1314450" lvl="3" indent="0">
              <a:buNone/>
            </a:pPr>
            <a:r>
              <a:rPr lang="en-US" sz="1400" dirty="0">
                <a:latin typeface="Consolas" panose="020B0609020204030204" pitchFamily="49" charset="0"/>
              </a:rPr>
              <a:t>}</a:t>
            </a:r>
            <a:endParaRPr lang="en-US" sz="1400" dirty="0"/>
          </a:p>
        </p:txBody>
      </p:sp>
      <p:sp>
        <p:nvSpPr>
          <p:cNvPr id="4" name="Rectangle 3"/>
          <p:cNvSpPr/>
          <p:nvPr/>
        </p:nvSpPr>
        <p:spPr>
          <a:xfrm>
            <a:off x="5940152" y="2996952"/>
            <a:ext cx="2683148" cy="1477328"/>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0</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0</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0</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4202081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Initialization</a:t>
            </a:r>
            <a:endParaRPr lang="en-CA" dirty="0"/>
          </a:p>
        </p:txBody>
      </p:sp>
      <p:sp>
        <p:nvSpPr>
          <p:cNvPr id="3" name="Content Placeholder 2"/>
          <p:cNvSpPr>
            <a:spLocks noGrp="1"/>
          </p:cNvSpPr>
          <p:nvPr>
            <p:ph idx="1"/>
          </p:nvPr>
        </p:nvSpPr>
        <p:spPr/>
        <p:txBody>
          <a:bodyPr/>
          <a:lstStyle/>
          <a:p>
            <a:pPr algn="l"/>
            <a:r>
              <a:rPr lang="en-US" dirty="0" smtClean="0"/>
              <a:t>You can also initialize with a different values:</a:t>
            </a:r>
          </a:p>
          <a:p>
            <a:pPr marL="1314450" lvl="3"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1314450" lvl="3" indent="0">
              <a:buNone/>
            </a:pPr>
            <a:endParaRPr lang="en-US" sz="1400" dirty="0">
              <a:latin typeface="Consolas" panose="020B0609020204030204" pitchFamily="49" charset="0"/>
            </a:endParaRPr>
          </a:p>
          <a:p>
            <a:pPr marL="1314450" lvl="3" indent="0">
              <a:buNone/>
            </a:pPr>
            <a:r>
              <a:rPr lang="en-US" sz="1400" dirty="0" smtClean="0">
                <a:solidFill>
                  <a:srgbClr val="0070C0"/>
                </a:solidFill>
                <a:latin typeface="Consolas" panose="020B0609020204030204" pitchFamily="49" charset="0"/>
              </a:rPr>
              <a:t>// Function declarations</a:t>
            </a:r>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1314450" lvl="3" indent="0">
              <a:buNone/>
            </a:pPr>
            <a:endParaRPr lang="en-US" sz="1400" dirty="0" smtClean="0">
              <a:latin typeface="Consolas" panose="020B0609020204030204" pitchFamily="49" charset="0"/>
            </a:endParaRPr>
          </a:p>
          <a:p>
            <a:pPr marL="1314450" lvl="3" indent="0">
              <a:buNone/>
            </a:pPr>
            <a:r>
              <a:rPr lang="en-US" sz="1400" dirty="0" smtClean="0">
                <a:solidFill>
                  <a:srgbClr val="0070C0"/>
                </a:solidFill>
                <a:latin typeface="Consolas" panose="020B0609020204030204" pitchFamily="49" charset="0"/>
              </a:rPr>
              <a:t>// Function definitions</a:t>
            </a:r>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int</a:t>
            </a:r>
            <a:r>
              <a:rPr lang="en-US" sz="1400" dirty="0" smtClean="0">
                <a:latin typeface="Consolas" panose="020B0609020204030204" pitchFamily="49" charset="0"/>
              </a:rPr>
              <a:t> n</a:t>
            </a:r>
            <a:r>
              <a:rPr lang="en-US" sz="1400" b="1" dirty="0" smtClean="0">
                <a:solidFill>
                  <a:srgbClr val="FF0000"/>
                </a:solidFill>
                <a:latin typeface="Consolas" panose="020B0609020204030204" pitchFamily="49" charset="0"/>
              </a:rPr>
              <a:t>{128}</a:t>
            </a:r>
            <a:r>
              <a:rPr lang="en-US" sz="1400" dirty="0" smtClean="0">
                <a:latin typeface="Consolas" panose="020B0609020204030204" pitchFamily="49" charset="0"/>
              </a:rPr>
              <a:t>;    </a:t>
            </a:r>
          </a:p>
          <a:p>
            <a:pPr marL="1314450" lvl="3" indent="0">
              <a:buNone/>
            </a:pPr>
            <a:r>
              <a:rPr lang="en-US" sz="1400" dirty="0" smtClean="0">
                <a:latin typeface="Consolas" panose="020B0609020204030204" pitchFamily="49" charset="0"/>
              </a:rPr>
              <a:t>    char </a:t>
            </a:r>
            <a:r>
              <a:rPr lang="en-US" sz="1400" dirty="0" err="1" smtClean="0">
                <a:latin typeface="Consolas" panose="020B0609020204030204" pitchFamily="49" charset="0"/>
              </a:rPr>
              <a:t>ch</a:t>
            </a:r>
            <a:r>
              <a:rPr lang="en-US" sz="1400" b="1" dirty="0" smtClean="0">
                <a:solidFill>
                  <a:srgbClr val="FF0000"/>
                </a:solidFill>
                <a:latin typeface="Consolas" panose="020B0609020204030204" pitchFamily="49" charset="0"/>
              </a:rPr>
              <a:t>{'!'}</a:t>
            </a:r>
            <a:r>
              <a:rPr lang="en-US" sz="1400" dirty="0" smtClean="0">
                <a:latin typeface="Consolas" panose="020B0609020204030204" pitchFamily="49" charset="0"/>
              </a:rPr>
              <a:t>;</a:t>
            </a:r>
          </a:p>
          <a:p>
            <a:pPr marL="1314450" lvl="3" indent="0">
              <a:buNone/>
            </a:pPr>
            <a:r>
              <a:rPr lang="en-US" sz="1400" dirty="0" smtClean="0">
                <a:latin typeface="Consolas" panose="020B0609020204030204" pitchFamily="49" charset="0"/>
              </a:rPr>
              <a:t>    double x</a:t>
            </a:r>
            <a:r>
              <a:rPr lang="en-US" sz="1400" b="1" dirty="0" smtClean="0">
                <a:solidFill>
                  <a:srgbClr val="FF0000"/>
                </a:solidFill>
                <a:latin typeface="Consolas" panose="020B0609020204030204" pitchFamily="49" charset="0"/>
              </a:rPr>
              <a:t>{6.62607015e−</a:t>
            </a:r>
            <a:r>
              <a:rPr lang="en-US" sz="1400" b="1" dirty="0">
                <a:solidFill>
                  <a:srgbClr val="FF0000"/>
                </a:solidFill>
                <a:latin typeface="Consolas" panose="020B0609020204030204" pitchFamily="49" charset="0"/>
              </a:rPr>
              <a:t>34}</a:t>
            </a:r>
            <a:r>
              <a:rPr lang="en-US" sz="1400" dirty="0" smtClean="0">
                <a:latin typeface="Consolas" panose="020B0609020204030204" pitchFamily="49" charset="0"/>
              </a:rPr>
              <a:t>;</a:t>
            </a:r>
          </a:p>
          <a:p>
            <a:pPr marL="1314450" lvl="3" indent="0">
              <a:buNone/>
            </a:pPr>
            <a:r>
              <a:rPr lang="en-US" sz="1400" dirty="0" smtClean="0">
                <a:latin typeface="Consolas" panose="020B0609020204030204" pitchFamily="49" charset="0"/>
              </a:rPr>
              <a:t>    bool </a:t>
            </a:r>
            <a:r>
              <a:rPr lang="en-US" sz="1400" dirty="0" err="1" smtClean="0">
                <a:latin typeface="Consolas" panose="020B0609020204030204" pitchFamily="49" charset="0"/>
              </a:rPr>
              <a:t>is_valid</a:t>
            </a:r>
            <a:r>
              <a:rPr lang="en-US" sz="1400" b="1" dirty="0" smtClean="0">
                <a:solidFill>
                  <a:srgbClr val="FF0000"/>
                </a:solidFill>
                <a:latin typeface="Consolas" panose="020B0609020204030204" pitchFamily="49" charset="0"/>
              </a:rPr>
              <a:t>{true}</a:t>
            </a:r>
            <a:r>
              <a:rPr lang="en-US" sz="1400" dirty="0" smtClean="0">
                <a:latin typeface="Consolas" panose="020B0609020204030204" pitchFamily="49" charset="0"/>
              </a:rPr>
              <a:t>;</a:t>
            </a:r>
          </a:p>
          <a:p>
            <a:pPr marL="1314450" lvl="3" indent="0">
              <a:buNone/>
            </a:pPr>
            <a:endParaRPr lang="en-US" sz="1400" dirty="0">
              <a:latin typeface="Consolas" panose="020B0609020204030204" pitchFamily="49" charset="0"/>
            </a:endParaRPr>
          </a:p>
          <a:p>
            <a:pPr marL="1314450" lvl="3"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n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ch</a:t>
            </a:r>
            <a:r>
              <a:rPr lang="en-US" sz="1400" dirty="0" smtClean="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x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is_valid</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1314450" lvl="3" indent="0">
              <a:buNone/>
            </a:pPr>
            <a:endParaRPr lang="en-US" sz="1400" dirty="0">
              <a:latin typeface="Consolas" panose="020B0609020204030204" pitchFamily="49" charset="0"/>
            </a:endParaRPr>
          </a:p>
          <a:p>
            <a:pPr marL="1314450" lvl="3" indent="0">
              <a:buNone/>
            </a:pPr>
            <a:r>
              <a:rPr lang="en-US" sz="1400" dirty="0" smtClean="0">
                <a:latin typeface="Consolas" panose="020B0609020204030204" pitchFamily="49" charset="0"/>
              </a:rPr>
              <a:t>    return 0;</a:t>
            </a:r>
          </a:p>
          <a:p>
            <a:pPr marL="1314450" lvl="3" indent="0">
              <a:buNone/>
            </a:pPr>
            <a:r>
              <a:rPr lang="en-US" sz="1400" dirty="0">
                <a:latin typeface="Consolas" panose="020B0609020204030204" pitchFamily="49" charset="0"/>
              </a:rPr>
              <a:t>}</a:t>
            </a:r>
            <a:endParaRPr lang="en-US" sz="1400" dirty="0"/>
          </a:p>
        </p:txBody>
      </p:sp>
      <p:sp>
        <p:nvSpPr>
          <p:cNvPr id="4" name="Rectangle 3"/>
          <p:cNvSpPr/>
          <p:nvPr/>
        </p:nvSpPr>
        <p:spPr>
          <a:xfrm>
            <a:off x="5940152" y="2996952"/>
            <a:ext cx="2683148" cy="1477328"/>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128</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6.62607e-34</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1</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000604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Initialization</a:t>
            </a:r>
            <a:endParaRPr lang="en-CA" dirty="0"/>
          </a:p>
        </p:txBody>
      </p:sp>
      <p:sp>
        <p:nvSpPr>
          <p:cNvPr id="3" name="Content Placeholder 2"/>
          <p:cNvSpPr>
            <a:spLocks noGrp="1"/>
          </p:cNvSpPr>
          <p:nvPr>
            <p:ph idx="1"/>
          </p:nvPr>
        </p:nvSpPr>
        <p:spPr/>
        <p:txBody>
          <a:bodyPr/>
          <a:lstStyle/>
          <a:p>
            <a:pPr algn="l"/>
            <a:r>
              <a:rPr lang="en-US" dirty="0" smtClean="0"/>
              <a:t>The default values are the same as these:</a:t>
            </a:r>
          </a:p>
          <a:p>
            <a:pPr marL="1314450" lvl="3" indent="0">
              <a:buNone/>
            </a:pPr>
            <a:r>
              <a:rPr lang="en-US" sz="1400" dirty="0" smtClean="0">
                <a:latin typeface="Consolas" panose="020B0609020204030204" pitchFamily="49" charset="0"/>
              </a:rPr>
              <a:t>#include &lt;</a:t>
            </a:r>
            <a:r>
              <a:rPr lang="en-US" sz="1400" dirty="0" err="1" smtClean="0">
                <a:latin typeface="Consolas" panose="020B0609020204030204" pitchFamily="49" charset="0"/>
              </a:rPr>
              <a:t>iostream</a:t>
            </a:r>
            <a:r>
              <a:rPr lang="en-US" sz="1400" dirty="0" smtClean="0">
                <a:latin typeface="Consolas" panose="020B0609020204030204" pitchFamily="49" charset="0"/>
              </a:rPr>
              <a:t>&gt;</a:t>
            </a:r>
          </a:p>
          <a:p>
            <a:pPr marL="1314450" lvl="3" indent="0">
              <a:buNone/>
            </a:pPr>
            <a:endParaRPr lang="en-US" sz="1400" dirty="0">
              <a:latin typeface="Consolas" panose="020B0609020204030204" pitchFamily="49" charset="0"/>
            </a:endParaRPr>
          </a:p>
          <a:p>
            <a:pPr marL="1314450" lvl="3" indent="0">
              <a:buNone/>
            </a:pPr>
            <a:r>
              <a:rPr lang="en-US" sz="1400" dirty="0" smtClean="0">
                <a:solidFill>
                  <a:srgbClr val="0070C0"/>
                </a:solidFill>
                <a:latin typeface="Consolas" panose="020B0609020204030204" pitchFamily="49" charset="0"/>
              </a:rPr>
              <a:t>// Function declarations</a:t>
            </a:r>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a:t>
            </a:r>
          </a:p>
          <a:p>
            <a:pPr marL="1314450" lvl="3" indent="0">
              <a:buNone/>
            </a:pPr>
            <a:endParaRPr lang="en-US" sz="1400" dirty="0" smtClean="0">
              <a:latin typeface="Consolas" panose="020B0609020204030204" pitchFamily="49" charset="0"/>
            </a:endParaRPr>
          </a:p>
          <a:p>
            <a:pPr marL="1314450" lvl="3" indent="0">
              <a:buNone/>
            </a:pPr>
            <a:r>
              <a:rPr lang="en-US" sz="1400" dirty="0" smtClean="0">
                <a:solidFill>
                  <a:srgbClr val="0070C0"/>
                </a:solidFill>
                <a:latin typeface="Consolas" panose="020B0609020204030204" pitchFamily="49" charset="0"/>
              </a:rPr>
              <a:t>// Function definitions</a:t>
            </a:r>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main() {</a:t>
            </a:r>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int</a:t>
            </a:r>
            <a:r>
              <a:rPr lang="en-US" sz="1400" dirty="0" smtClean="0">
                <a:latin typeface="Consolas" panose="020B0609020204030204" pitchFamily="49" charset="0"/>
              </a:rPr>
              <a:t> n</a:t>
            </a:r>
            <a:r>
              <a:rPr lang="en-US" sz="1400" b="1" dirty="0" smtClean="0">
                <a:solidFill>
                  <a:srgbClr val="FF0000"/>
                </a:solidFill>
                <a:latin typeface="Consolas" panose="020B0609020204030204" pitchFamily="49" charset="0"/>
              </a:rPr>
              <a:t>{0}</a:t>
            </a:r>
            <a:r>
              <a:rPr lang="en-US" sz="1400" dirty="0" smtClean="0">
                <a:latin typeface="Consolas" panose="020B0609020204030204" pitchFamily="49" charset="0"/>
              </a:rPr>
              <a:t>;    </a:t>
            </a:r>
          </a:p>
          <a:p>
            <a:pPr marL="1314450" lvl="3" indent="0">
              <a:buNone/>
            </a:pPr>
            <a:r>
              <a:rPr lang="en-US" sz="1400" dirty="0" smtClean="0">
                <a:latin typeface="Consolas" panose="020B0609020204030204" pitchFamily="49" charset="0"/>
              </a:rPr>
              <a:t>    char </a:t>
            </a:r>
            <a:r>
              <a:rPr lang="en-US" sz="1400" dirty="0" err="1" smtClean="0">
                <a:latin typeface="Consolas" panose="020B0609020204030204" pitchFamily="49" charset="0"/>
              </a:rPr>
              <a:t>ch</a:t>
            </a:r>
            <a:r>
              <a:rPr lang="en-US" sz="1400" b="1" dirty="0" smtClean="0">
                <a:solidFill>
                  <a:srgbClr val="FF0000"/>
                </a:solidFill>
                <a:latin typeface="Consolas" panose="020B0609020204030204" pitchFamily="49" charset="0"/>
              </a:rPr>
              <a:t>{'\0'}</a:t>
            </a:r>
            <a:r>
              <a:rPr lang="en-US" sz="1400" dirty="0" smtClean="0">
                <a:latin typeface="Consolas" panose="020B0609020204030204" pitchFamily="49" charset="0"/>
              </a:rPr>
              <a:t>;   // The null character</a:t>
            </a:r>
          </a:p>
          <a:p>
            <a:pPr marL="1314450" lvl="3" indent="0">
              <a:buNone/>
            </a:pPr>
            <a:r>
              <a:rPr lang="en-US" sz="1400" dirty="0">
                <a:latin typeface="Consolas" panose="020B0609020204030204" pitchFamily="49" charset="0"/>
              </a:rPr>
              <a:t> </a:t>
            </a:r>
            <a:r>
              <a:rPr lang="en-US" sz="1400" dirty="0" smtClean="0">
                <a:latin typeface="Consolas" panose="020B0609020204030204" pitchFamily="49" charset="0"/>
              </a:rPr>
              <a:t>   double x</a:t>
            </a:r>
            <a:r>
              <a:rPr lang="en-US" sz="1400" b="1" dirty="0" smtClean="0">
                <a:solidFill>
                  <a:srgbClr val="FF0000"/>
                </a:solidFill>
                <a:latin typeface="Consolas" panose="020B0609020204030204" pitchFamily="49" charset="0"/>
              </a:rPr>
              <a:t>{0.0}</a:t>
            </a:r>
            <a:r>
              <a:rPr lang="en-US" sz="1400" dirty="0" smtClean="0">
                <a:latin typeface="Consolas" panose="020B0609020204030204" pitchFamily="49" charset="0"/>
              </a:rPr>
              <a:t>;</a:t>
            </a:r>
          </a:p>
          <a:p>
            <a:pPr marL="1314450" lvl="3" indent="0">
              <a:buNone/>
            </a:pPr>
            <a:r>
              <a:rPr lang="en-US" sz="1400" dirty="0" smtClean="0">
                <a:latin typeface="Consolas" panose="020B0609020204030204" pitchFamily="49" charset="0"/>
              </a:rPr>
              <a:t>    bool </a:t>
            </a:r>
            <a:r>
              <a:rPr lang="en-US" sz="1400" dirty="0" err="1" smtClean="0">
                <a:latin typeface="Consolas" panose="020B0609020204030204" pitchFamily="49" charset="0"/>
              </a:rPr>
              <a:t>is_valid</a:t>
            </a:r>
            <a:r>
              <a:rPr lang="en-US" sz="1400" b="1" dirty="0" smtClean="0">
                <a:solidFill>
                  <a:srgbClr val="FF0000"/>
                </a:solidFill>
                <a:latin typeface="Consolas" panose="020B0609020204030204" pitchFamily="49" charset="0"/>
              </a:rPr>
              <a:t>{false}</a:t>
            </a:r>
            <a:r>
              <a:rPr lang="en-US" sz="1400" dirty="0" smtClean="0">
                <a:latin typeface="Consolas" panose="020B0609020204030204" pitchFamily="49" charset="0"/>
              </a:rPr>
              <a:t>;</a:t>
            </a:r>
          </a:p>
          <a:p>
            <a:pPr marL="1314450" lvl="3" indent="0">
              <a:buNone/>
            </a:pPr>
            <a:endParaRPr lang="en-US" sz="1400" dirty="0">
              <a:latin typeface="Consolas" panose="020B0609020204030204" pitchFamily="49" charset="0"/>
            </a:endParaRPr>
          </a:p>
          <a:p>
            <a:pPr marL="1314450" lvl="3" indent="0">
              <a:buNone/>
            </a:pPr>
            <a:r>
              <a:rPr lang="en-US" sz="1400" dirty="0">
                <a:latin typeface="Consolas" panose="020B0609020204030204" pitchFamily="49" charset="0"/>
              </a:rPr>
              <a:t> </a:t>
            </a: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cout</a:t>
            </a:r>
            <a:r>
              <a:rPr lang="en-US" sz="1400" dirty="0" smtClean="0">
                <a:latin typeface="Consolas" panose="020B0609020204030204" pitchFamily="49" charset="0"/>
              </a:rPr>
              <a:t> &lt;&lt; n        &lt;&lt; </a:t>
            </a:r>
            <a:r>
              <a:rPr lang="en-US" sz="1400" dirty="0" err="1" smtClean="0">
                <a:latin typeface="Consolas" panose="020B0609020204030204" pitchFamily="49" charset="0"/>
              </a:rPr>
              <a:t>std</a:t>
            </a:r>
            <a:r>
              <a:rPr lang="en-US" sz="1400" dirty="0" smtClean="0">
                <a:latin typeface="Consolas" panose="020B0609020204030204" pitchFamily="49" charset="0"/>
              </a:rPr>
              <a:t>::</a:t>
            </a:r>
            <a:r>
              <a:rPr lang="en-US" sz="1400" dirty="0" err="1" smtClean="0">
                <a:latin typeface="Consolas" panose="020B0609020204030204" pitchFamily="49" charset="0"/>
              </a:rPr>
              <a:t>endl</a:t>
            </a:r>
            <a:r>
              <a:rPr lang="en-US" sz="1400" dirty="0" smtClean="0">
                <a:latin typeface="Consolas" panose="020B0609020204030204" pitchFamily="49" charset="0"/>
              </a:rPr>
              <a:t>;</a:t>
            </a:r>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ch</a:t>
            </a:r>
            <a:r>
              <a:rPr lang="en-US" sz="1400" dirty="0" smtClean="0">
                <a:latin typeface="Consolas" panose="020B0609020204030204" pitchFamily="49" charset="0"/>
              </a:rPr>
              <a:t>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smtClean="0">
                <a:latin typeface="Consolas" panose="020B0609020204030204" pitchFamily="49" charset="0"/>
              </a:rPr>
              <a:t>x        &lt;&lt;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a:latin typeface="Consolas" panose="020B0609020204030204" pitchFamily="49" charset="0"/>
              </a:rPr>
              <a:t>;</a:t>
            </a:r>
            <a:endParaRPr lang="en-US" sz="1400" dirty="0"/>
          </a:p>
          <a:p>
            <a:pPr marL="1314450" lvl="3" indent="0">
              <a:buNone/>
            </a:pPr>
            <a:r>
              <a:rPr lang="en-US" sz="1400" dirty="0" smtClean="0">
                <a:latin typeface="Consolas" panose="020B0609020204030204" pitchFamily="49" charset="0"/>
              </a:rPr>
              <a:t>    </a:t>
            </a:r>
            <a:r>
              <a:rPr lang="en-US" sz="1400" dirty="0" err="1" smtClean="0">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cout</a:t>
            </a:r>
            <a:r>
              <a:rPr lang="en-US" sz="1400" dirty="0">
                <a:latin typeface="Consolas" panose="020B0609020204030204" pitchFamily="49" charset="0"/>
              </a:rPr>
              <a:t> &lt;&lt; </a:t>
            </a:r>
            <a:r>
              <a:rPr lang="en-US" sz="1400" dirty="0" err="1" smtClean="0">
                <a:latin typeface="Consolas" panose="020B0609020204030204" pitchFamily="49" charset="0"/>
              </a:rPr>
              <a:t>is_valid</a:t>
            </a:r>
            <a:r>
              <a:rPr lang="en-US" sz="1400" dirty="0" smtClean="0">
                <a:latin typeface="Consolas" panose="020B0609020204030204" pitchFamily="49" charset="0"/>
              </a:rPr>
              <a:t> </a:t>
            </a:r>
            <a:r>
              <a:rPr lang="en-US" sz="1400" dirty="0">
                <a:latin typeface="Consolas" panose="020B0609020204030204" pitchFamily="49" charset="0"/>
              </a:rPr>
              <a:t>&lt;&lt; </a:t>
            </a:r>
            <a:r>
              <a:rPr lang="en-US" sz="1400" dirty="0" err="1">
                <a:latin typeface="Consolas" panose="020B0609020204030204" pitchFamily="49" charset="0"/>
              </a:rPr>
              <a:t>std</a:t>
            </a:r>
            <a:r>
              <a:rPr lang="en-US" sz="1400" dirty="0">
                <a:latin typeface="Consolas" panose="020B0609020204030204" pitchFamily="49" charset="0"/>
              </a:rPr>
              <a:t>::</a:t>
            </a:r>
            <a:r>
              <a:rPr lang="en-US" sz="1400" dirty="0" err="1">
                <a:latin typeface="Consolas" panose="020B0609020204030204" pitchFamily="49" charset="0"/>
              </a:rPr>
              <a:t>endl</a:t>
            </a:r>
            <a:r>
              <a:rPr lang="en-US" sz="1400" dirty="0" smtClean="0">
                <a:latin typeface="Consolas" panose="020B0609020204030204" pitchFamily="49" charset="0"/>
              </a:rPr>
              <a:t>;</a:t>
            </a:r>
          </a:p>
          <a:p>
            <a:pPr marL="1314450" lvl="3" indent="0">
              <a:buNone/>
            </a:pPr>
            <a:endParaRPr lang="en-US" sz="1400" dirty="0">
              <a:latin typeface="Consolas" panose="020B0609020204030204" pitchFamily="49" charset="0"/>
            </a:endParaRPr>
          </a:p>
          <a:p>
            <a:pPr marL="1314450" lvl="3" indent="0">
              <a:buNone/>
            </a:pPr>
            <a:r>
              <a:rPr lang="en-US" sz="1400" dirty="0" smtClean="0">
                <a:latin typeface="Consolas" panose="020B0609020204030204" pitchFamily="49" charset="0"/>
              </a:rPr>
              <a:t>    return 0;</a:t>
            </a:r>
          </a:p>
          <a:p>
            <a:pPr marL="1314450" lvl="3" indent="0">
              <a:buNone/>
            </a:pPr>
            <a:r>
              <a:rPr lang="en-US" sz="1400" dirty="0">
                <a:latin typeface="Consolas" panose="020B0609020204030204" pitchFamily="49" charset="0"/>
              </a:rPr>
              <a:t>}</a:t>
            </a:r>
            <a:endParaRPr lang="en-US" sz="1400" dirty="0"/>
          </a:p>
        </p:txBody>
      </p:sp>
      <p:sp>
        <p:nvSpPr>
          <p:cNvPr id="4" name="Rectangle 3"/>
          <p:cNvSpPr/>
          <p:nvPr/>
        </p:nvSpPr>
        <p:spPr>
          <a:xfrm>
            <a:off x="5940152" y="2996952"/>
            <a:ext cx="2683148" cy="1477328"/>
          </a:xfrm>
          <a:prstGeom prst="rect">
            <a:avLst/>
          </a:prstGeom>
        </p:spPr>
        <p:txBody>
          <a:bodyPr wrap="square">
            <a:spAutoFit/>
          </a:bodyPr>
          <a:lstStyle/>
          <a:p>
            <a:r>
              <a:rPr lang="en-US" dirty="0" smtClean="0">
                <a:solidFill>
                  <a:srgbClr val="0070C0"/>
                </a:solidFill>
                <a:latin typeface="Georgia" panose="02040502050405020303" pitchFamily="18" charset="0"/>
              </a:rPr>
              <a:t>Output:</a:t>
            </a:r>
            <a:endParaRPr lang="en-CA" dirty="0" smtClean="0">
              <a:solidFill>
                <a:srgbClr val="0070C0"/>
              </a:solidFill>
              <a:latin typeface="Georgia" panose="02040502050405020303" pitchFamily="18" charset="0"/>
            </a:endParaRPr>
          </a:p>
          <a:p>
            <a:r>
              <a:rPr lang="en-CA" dirty="0" smtClean="0">
                <a:solidFill>
                  <a:srgbClr val="0070C0"/>
                </a:solidFill>
                <a:latin typeface="Consolas" panose="020B0609020204030204" pitchFamily="49" charset="0"/>
              </a:rPr>
              <a:t>    0</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0</a:t>
            </a:r>
            <a:endParaRPr lang="en-CA" dirty="0">
              <a:solidFill>
                <a:srgbClr val="0070C0"/>
              </a:solidFill>
              <a:latin typeface="Consolas" panose="020B0609020204030204" pitchFamily="49" charset="0"/>
            </a:endParaRPr>
          </a:p>
          <a:p>
            <a:r>
              <a:rPr lang="en-CA" dirty="0" smtClean="0">
                <a:solidFill>
                  <a:srgbClr val="0070C0"/>
                </a:solidFill>
                <a:latin typeface="Consolas" panose="020B0609020204030204" pitchFamily="49" charset="0"/>
              </a:rPr>
              <a:t>    0</a:t>
            </a:r>
            <a:endParaRPr lang="en-CA" dirty="0">
              <a:solidFill>
                <a:srgbClr val="0070C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3413105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Initialization</a:t>
            </a:r>
            <a:endParaRPr lang="en-CA" dirty="0"/>
          </a:p>
        </p:txBody>
      </p:sp>
      <p:sp>
        <p:nvSpPr>
          <p:cNvPr id="3" name="Content Placeholder 2"/>
          <p:cNvSpPr>
            <a:spLocks noGrp="1"/>
          </p:cNvSpPr>
          <p:nvPr>
            <p:ph idx="1"/>
          </p:nvPr>
        </p:nvSpPr>
        <p:spPr/>
        <p:txBody>
          <a:bodyPr/>
          <a:lstStyle/>
          <a:p>
            <a:pPr algn="l"/>
            <a:r>
              <a:rPr lang="en-US" dirty="0" smtClean="0"/>
              <a:t>Programming principle:</a:t>
            </a:r>
          </a:p>
          <a:p>
            <a:pPr marL="0" indent="0" algn="l">
              <a:buNone/>
            </a:pPr>
            <a:r>
              <a:rPr lang="en-US" dirty="0"/>
              <a:t>	</a:t>
            </a:r>
            <a:r>
              <a:rPr lang="en-US" dirty="0" smtClean="0"/>
              <a:t>In any general application, all variables must be initialized,</a:t>
            </a:r>
          </a:p>
          <a:p>
            <a:pPr marL="0" indent="0" algn="l">
              <a:buNone/>
            </a:pPr>
            <a:r>
              <a:rPr lang="en-US" dirty="0"/>
              <a:t>	</a:t>
            </a:r>
            <a:r>
              <a:rPr lang="en-US" dirty="0" smtClean="0"/>
              <a:t>	either with their default value or a value you choose.</a:t>
            </a:r>
          </a:p>
          <a:p>
            <a:pPr marL="0" indent="0" algn="l">
              <a:buNone/>
            </a:pPr>
            <a:r>
              <a:rPr lang="en-US" dirty="0"/>
              <a:t>	</a:t>
            </a:r>
            <a:endParaRPr lang="en-US" dirty="0" smtClean="0"/>
          </a:p>
          <a:p>
            <a:pPr marL="0" indent="0" algn="l">
              <a:buNone/>
            </a:pPr>
            <a:r>
              <a:rPr lang="en-US" dirty="0" smtClean="0"/>
              <a:t>	In </a:t>
            </a:r>
            <a:r>
              <a:rPr lang="en-US" dirty="0" smtClean="0"/>
              <a:t>an embedded system, a variable may be left uninitialized,</a:t>
            </a:r>
          </a:p>
          <a:p>
            <a:pPr marL="0" indent="0" algn="l">
              <a:buNone/>
            </a:pPr>
            <a:r>
              <a:rPr lang="en-US" dirty="0"/>
              <a:t>	</a:t>
            </a:r>
            <a:r>
              <a:rPr lang="en-US" dirty="0" smtClean="0"/>
              <a:t>	but only with an appropriate comment explaining why.</a:t>
            </a:r>
          </a:p>
          <a:p>
            <a:pPr marL="0" indent="0" algn="l">
              <a:buNone/>
            </a:pPr>
            <a:endParaRPr lang="en-US" dirty="0"/>
          </a:p>
          <a:p>
            <a:pPr marL="1314450" lvl="3" indent="0">
              <a:buNone/>
            </a:pPr>
            <a:r>
              <a:rPr lang="en-US" sz="1400" dirty="0" err="1" smtClean="0">
                <a:latin typeface="Consolas" panose="020B0609020204030204" pitchFamily="49" charset="0"/>
              </a:rPr>
              <a:t>int</a:t>
            </a:r>
            <a:r>
              <a:rPr lang="en-US" sz="1400" dirty="0" smtClean="0">
                <a:latin typeface="Consolas" panose="020B0609020204030204" pitchFamily="49" charset="0"/>
              </a:rPr>
              <a:t> </a:t>
            </a:r>
            <a:r>
              <a:rPr lang="en-US" sz="1400" dirty="0" err="1" smtClean="0">
                <a:latin typeface="Consolas" panose="020B0609020204030204" pitchFamily="49" charset="0"/>
              </a:rPr>
              <a:t>register_number</a:t>
            </a:r>
            <a:r>
              <a:rPr lang="en-US" sz="1400" dirty="0" smtClean="0">
                <a:latin typeface="Consolas" panose="020B0609020204030204" pitchFamily="49" charset="0"/>
              </a:rPr>
              <a:t>;    // Uninitialized</a:t>
            </a:r>
          </a:p>
          <a:p>
            <a:pPr marL="1314450" lvl="3" indent="0">
              <a:buNone/>
            </a:pPr>
            <a:r>
              <a:rPr lang="en-US" sz="1400" dirty="0">
                <a:latin typeface="Consolas" panose="020B0609020204030204" pitchFamily="49" charset="0"/>
              </a:rPr>
              <a:t> </a:t>
            </a:r>
            <a:r>
              <a:rPr lang="en-US" sz="1400" dirty="0" smtClean="0">
                <a:latin typeface="Consolas" panose="020B0609020204030204" pitchFamily="49" charset="0"/>
              </a:rPr>
              <a:t>                       //  - will be assigned during an interrupt</a:t>
            </a:r>
          </a:p>
        </p:txBody>
      </p:sp>
    </p:spTree>
    <p:custDataLst>
      <p:tags r:id="rId1"/>
    </p:custDataLst>
    <p:extLst>
      <p:ext uri="{BB962C8B-B14F-4D97-AF65-F5344CB8AC3E}">
        <p14:creationId xmlns:p14="http://schemas.microsoft.com/office/powerpoint/2010/main" val="3271212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6"/>
</p:tagLst>
</file>

<file path=ppt/tags/tag10.xml><?xml version="1.0" encoding="utf-8"?>
<p:tagLst xmlns:a="http://schemas.openxmlformats.org/drawingml/2006/main" xmlns:r="http://schemas.openxmlformats.org/officeDocument/2006/relationships" xmlns:p="http://schemas.openxmlformats.org/presentationml/2006/main">
  <p:tag name="TIMING" val="|19.5"/>
</p:tagLst>
</file>

<file path=ppt/tags/tag2.xml><?xml version="1.0" encoding="utf-8"?>
<p:tagLst xmlns:a="http://schemas.openxmlformats.org/drawingml/2006/main" xmlns:r="http://schemas.openxmlformats.org/officeDocument/2006/relationships" xmlns:p="http://schemas.openxmlformats.org/presentationml/2006/main">
  <p:tag name="TIMING" val="|9.5|5.8|4.2"/>
</p:tagLst>
</file>

<file path=ppt/tags/tag3.xml><?xml version="1.0" encoding="utf-8"?>
<p:tagLst xmlns:a="http://schemas.openxmlformats.org/drawingml/2006/main" xmlns:r="http://schemas.openxmlformats.org/officeDocument/2006/relationships" xmlns:p="http://schemas.openxmlformats.org/presentationml/2006/main">
  <p:tag name="TIMING" val="|14.8|19.3"/>
</p:tagLst>
</file>

<file path=ppt/tags/tag4.xml><?xml version="1.0" encoding="utf-8"?>
<p:tagLst xmlns:a="http://schemas.openxmlformats.org/drawingml/2006/main" xmlns:r="http://schemas.openxmlformats.org/officeDocument/2006/relationships" xmlns:p="http://schemas.openxmlformats.org/presentationml/2006/main">
  <p:tag name="TIMING" val="|31.9"/>
</p:tagLst>
</file>

<file path=ppt/tags/tag5.xml><?xml version="1.0" encoding="utf-8"?>
<p:tagLst xmlns:a="http://schemas.openxmlformats.org/drawingml/2006/main" xmlns:r="http://schemas.openxmlformats.org/officeDocument/2006/relationships" xmlns:p="http://schemas.openxmlformats.org/presentationml/2006/main">
  <p:tag name="TIMING" val="|17.2"/>
</p:tagLst>
</file>

<file path=ppt/tags/tag6.xml><?xml version="1.0" encoding="utf-8"?>
<p:tagLst xmlns:a="http://schemas.openxmlformats.org/drawingml/2006/main" xmlns:r="http://schemas.openxmlformats.org/officeDocument/2006/relationships" xmlns:p="http://schemas.openxmlformats.org/presentationml/2006/main">
  <p:tag name="TIMING" val="|10.4"/>
</p:tagLst>
</file>

<file path=ppt/tags/tag7.xml><?xml version="1.0" encoding="utf-8"?>
<p:tagLst xmlns:a="http://schemas.openxmlformats.org/drawingml/2006/main" xmlns:r="http://schemas.openxmlformats.org/officeDocument/2006/relationships" xmlns:p="http://schemas.openxmlformats.org/presentationml/2006/main">
  <p:tag name="TIMING" val="|3.5|9.5|13"/>
</p:tagLst>
</file>

<file path=ppt/tags/tag8.xml><?xml version="1.0" encoding="utf-8"?>
<p:tagLst xmlns:a="http://schemas.openxmlformats.org/drawingml/2006/main" xmlns:r="http://schemas.openxmlformats.org/officeDocument/2006/relationships" xmlns:p="http://schemas.openxmlformats.org/presentationml/2006/main">
  <p:tag name="TIMING" val="|24|11|5.6|4.6|12.6|6.8|6.7"/>
</p:tagLst>
</file>

<file path=ppt/tags/tag9.xml><?xml version="1.0" encoding="utf-8"?>
<p:tagLst xmlns:a="http://schemas.openxmlformats.org/drawingml/2006/main" xmlns:r="http://schemas.openxmlformats.org/officeDocument/2006/relationships" xmlns:p="http://schemas.openxmlformats.org/presentationml/2006/main">
  <p:tag name="TIMING" val="|8.4|10.6"/>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76556</TotalTime>
  <Words>1055</Words>
  <Application>Microsoft Office PowerPoint</Application>
  <PresentationFormat>On-screen Show (4:3)</PresentationFormat>
  <Paragraphs>196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Consolas</vt:lpstr>
      <vt:lpstr>Constantia</vt:lpstr>
      <vt:lpstr>Georgia</vt:lpstr>
      <vt:lpstr>Times New Roman</vt:lpstr>
      <vt:lpstr>Custom Design</vt:lpstr>
      <vt:lpstr>Initialization of and assignment to local variables</vt:lpstr>
      <vt:lpstr>Outline</vt:lpstr>
      <vt:lpstr>Background</vt:lpstr>
      <vt:lpstr>Initialization</vt:lpstr>
      <vt:lpstr>Initialization</vt:lpstr>
      <vt:lpstr>Initialization</vt:lpstr>
      <vt:lpstr>Initialization</vt:lpstr>
      <vt:lpstr>Initialization</vt:lpstr>
      <vt:lpstr>Initialization</vt:lpstr>
      <vt:lpstr>Assignment</vt:lpstr>
      <vt:lpstr>Assignment</vt:lpstr>
      <vt:lpstr>Integers</vt:lpstr>
      <vt:lpstr>Summary</vt:lpstr>
      <vt:lpstr>References</vt:lpstr>
      <vt:lpstr>Acknowledgements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1503</cp:revision>
  <dcterms:created xsi:type="dcterms:W3CDTF">2009-09-11T23:00:44Z</dcterms:created>
  <dcterms:modified xsi:type="dcterms:W3CDTF">2024-09-10T18:00:08Z</dcterms:modified>
</cp:coreProperties>
</file>